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0" roundtripDataSignature="AMtx7mjdaoq6wB7Zf2KgwLs9Kk8ZL6MR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a2b111ac2_4_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6a2b111ac2_4_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a2b111ac2_4_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6a2b111ac2_4_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43a506a21_0_8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843a506a21_0_8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82f3bbe03a_0_214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82f3bbe03a_0_2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82f3bbe03a_0_219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82f3bbe03a_0_2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2f3bbe03a_0_223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82f3bbe03a_0_2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2f3bbe03a_0_228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82f3bbe03a_0_2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8336325388_0_139:notes"/>
          <p:cNvSpPr txBox="1"/>
          <p:nvPr>
            <p:ph idx="1" type="body"/>
          </p:nvPr>
        </p:nvSpPr>
        <p:spPr>
          <a:xfrm>
            <a:off x="1219200" y="3300413"/>
            <a:ext cx="97536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8336325388_0_139:notes"/>
          <p:cNvSpPr/>
          <p:nvPr>
            <p:ph idx="2" type="sldImg"/>
          </p:nvPr>
        </p:nvSpPr>
        <p:spPr>
          <a:xfrm>
            <a:off x="1219200" y="857250"/>
            <a:ext cx="97536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7b5c794802_1_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7b5c794802_1_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8275a94b7c_0_11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8275a94b7c_0_1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/>
          <p:nvPr>
            <p:ph type="title"/>
          </p:nvPr>
        </p:nvSpPr>
        <p:spPr>
          <a:xfrm>
            <a:off x="561657" y="605155"/>
            <a:ext cx="1557655" cy="632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" type="body"/>
          </p:nvPr>
        </p:nvSpPr>
        <p:spPr>
          <a:xfrm>
            <a:off x="561657" y="1629280"/>
            <a:ext cx="9929495" cy="3821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336325388_0_1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18336325388_0_1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g18336325388_0_16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18336325388_0_16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18336325388_0_1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336325388_0_15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18336325388_0_15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g18336325388_0_15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18336325388_0_1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18336325388_0_1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336325388_0_16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8336325388_0_16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g18336325388_0_16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18336325388_0_16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18336325388_0_1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336325388_0_1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18336325388_0_172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g18336325388_0_172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g18336325388_0_1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8336325388_0_1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18336325388_0_1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336325388_0_179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18336325388_0_179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7" name="Google Shape;97;g18336325388_0_179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g18336325388_0_179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g18336325388_0_179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g18336325388_0_1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18336325388_0_1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18336325388_0_1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8336325388_0_1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18336325388_0_18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8336325388_0_18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18336325388_0_1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336325388_0_1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8336325388_0_1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18336325388_0_1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336325388_0_19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18336325388_0_197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5" name="Google Shape;115;g18336325388_0_197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g18336325388_0_19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18336325388_0_19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8336325388_0_1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336325388_0_20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18336325388_0_20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g18336325388_0_20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g18336325388_0_20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18336325388_0_20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18336325388_0_20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8336325388_0_2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18336325388_0_2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g18336325388_0_2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18336325388_0_2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18336325388_0_2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/>
          <p:nvPr>
            <p:ph type="title"/>
          </p:nvPr>
        </p:nvSpPr>
        <p:spPr>
          <a:xfrm>
            <a:off x="561657" y="605155"/>
            <a:ext cx="1557655" cy="632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336325388_0_21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8336325388_0_217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g18336325388_0_2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18336325388_0_2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18336325388_0_2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8275a94b7c_0_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g18275a94b7c_0_28"/>
          <p:cNvSpPr txBox="1"/>
          <p:nvPr>
            <p:ph type="title"/>
          </p:nvPr>
        </p:nvSpPr>
        <p:spPr>
          <a:xfrm>
            <a:off x="415600" y="3387267"/>
            <a:ext cx="41595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g18275a94b7c_0_28"/>
          <p:cNvSpPr txBox="1"/>
          <p:nvPr>
            <p:ph idx="1" type="body"/>
          </p:nvPr>
        </p:nvSpPr>
        <p:spPr>
          <a:xfrm>
            <a:off x="4705600" y="3387333"/>
            <a:ext cx="70605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g18275a94b7c_0_28"/>
          <p:cNvSpPr txBox="1"/>
          <p:nvPr>
            <p:ph idx="12" type="sldNum"/>
          </p:nvPr>
        </p:nvSpPr>
        <p:spPr>
          <a:xfrm>
            <a:off x="11296610" y="6217622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type="title"/>
          </p:nvPr>
        </p:nvSpPr>
        <p:spPr>
          <a:xfrm>
            <a:off x="561657" y="605155"/>
            <a:ext cx="1557655" cy="632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9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2" type="body"/>
          </p:nvPr>
        </p:nvSpPr>
        <p:spPr>
          <a:xfrm>
            <a:off x="6311010" y="1643316"/>
            <a:ext cx="5300345" cy="415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82f3bbe03a_0_31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g182f3bbe03a_0_31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9" name="Google Shape;39;g182f3bbe03a_0_3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g182f3bbe03a_0_3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g182f3bbe03a_0_315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182f3bbe03a_0_315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g182f3bbe03a_0_315"/>
          <p:cNvSpPr txBox="1"/>
          <p:nvPr>
            <p:ph idx="12" type="sldNum"/>
          </p:nvPr>
        </p:nvSpPr>
        <p:spPr>
          <a:xfrm>
            <a:off x="11381736" y="6333134"/>
            <a:ext cx="731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82f3bbe03a_0_3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182f3bbe03a_0_355"/>
          <p:cNvSpPr txBox="1"/>
          <p:nvPr>
            <p:ph type="title"/>
          </p:nvPr>
        </p:nvSpPr>
        <p:spPr>
          <a:xfrm>
            <a:off x="452767" y="1135867"/>
            <a:ext cx="6341700" cy="45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182f3bbe03a_0_355"/>
          <p:cNvSpPr txBox="1"/>
          <p:nvPr>
            <p:ph idx="12" type="sldNum"/>
          </p:nvPr>
        </p:nvSpPr>
        <p:spPr>
          <a:xfrm>
            <a:off x="11296610" y="6217622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82f3bbe03a_0_3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182f3bbe03a_0_349"/>
          <p:cNvSpPr/>
          <p:nvPr/>
        </p:nvSpPr>
        <p:spPr>
          <a:xfrm>
            <a:off x="599014" y="708200"/>
            <a:ext cx="850800" cy="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182f3bbe03a_0_349"/>
          <p:cNvSpPr txBox="1"/>
          <p:nvPr>
            <p:ph type="ctrTitle"/>
          </p:nvPr>
        </p:nvSpPr>
        <p:spPr>
          <a:xfrm>
            <a:off x="431067" y="1030467"/>
            <a:ext cx="36057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g182f3bbe03a_0_349"/>
          <p:cNvSpPr txBox="1"/>
          <p:nvPr>
            <p:ph idx="12" type="sldNum"/>
          </p:nvPr>
        </p:nvSpPr>
        <p:spPr>
          <a:xfrm>
            <a:off x="11296610" y="6217622"/>
            <a:ext cx="73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/>
          <p:nvPr/>
        </p:nvSpPr>
        <p:spPr>
          <a:xfrm>
            <a:off x="490537" y="490601"/>
            <a:ext cx="11147425" cy="0"/>
          </a:xfrm>
          <a:custGeom>
            <a:rect b="b" l="l" r="r" t="t"/>
            <a:pathLst>
              <a:path extrusionOk="0" h="120000" w="11147425">
                <a:moveTo>
                  <a:pt x="0" y="0"/>
                </a:moveTo>
                <a:lnTo>
                  <a:pt x="11147107" y="0"/>
                </a:lnTo>
              </a:path>
            </a:pathLst>
          </a:custGeom>
          <a:noFill/>
          <a:ln cap="flat" cmpd="sng" w="28575">
            <a:solidFill>
              <a:srgbClr val="413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30"/>
          <p:cNvSpPr/>
          <p:nvPr/>
        </p:nvSpPr>
        <p:spPr>
          <a:xfrm>
            <a:off x="490537" y="6376987"/>
            <a:ext cx="11147425" cy="0"/>
          </a:xfrm>
          <a:custGeom>
            <a:rect b="b" l="l" r="r" t="t"/>
            <a:pathLst>
              <a:path extrusionOk="0" h="120000" w="11147425">
                <a:moveTo>
                  <a:pt x="0" y="0"/>
                </a:moveTo>
                <a:lnTo>
                  <a:pt x="11147107" y="0"/>
                </a:lnTo>
              </a:path>
            </a:pathLst>
          </a:custGeom>
          <a:noFill/>
          <a:ln cap="flat" cmpd="sng" w="28575">
            <a:solidFill>
              <a:srgbClr val="413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30"/>
          <p:cNvSpPr txBox="1"/>
          <p:nvPr>
            <p:ph type="title"/>
          </p:nvPr>
        </p:nvSpPr>
        <p:spPr>
          <a:xfrm>
            <a:off x="561657" y="605155"/>
            <a:ext cx="1557655" cy="632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9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0"/>
          <p:cNvSpPr txBox="1"/>
          <p:nvPr>
            <p:ph idx="1" type="body"/>
          </p:nvPr>
        </p:nvSpPr>
        <p:spPr>
          <a:xfrm>
            <a:off x="561657" y="1629280"/>
            <a:ext cx="9929495" cy="3821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8336325388_0_1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18336325388_0_1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g18336325388_0_1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g18336325388_0_14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18336325388_0_1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opencv.org/4.x/d7/d1b/group__imgproc__misc.html#ggaa9e58d2860d4afa658ef70a9b1115576a147222a96556ebc1d948b372bcd7ac59" TargetMode="External"/><Relationship Id="rId4" Type="http://schemas.openxmlformats.org/officeDocument/2006/relationships/hyperlink" Target="https://docs.opencv.org/4.x/d7/d1b/group__imgproc__misc.html#ggaa9e58d2860d4afa658ef70a9b1115576a19120b1a11d8067576cc24f4d2f03754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0" y="0"/>
            <a:ext cx="84297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 txBox="1"/>
          <p:nvPr>
            <p:ph type="title"/>
          </p:nvPr>
        </p:nvSpPr>
        <p:spPr>
          <a:xfrm>
            <a:off x="561657" y="756221"/>
            <a:ext cx="67425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5080" rtl="0" algn="l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0">
                <a:solidFill>
                  <a:srgbClr val="FFFFFF"/>
                </a:solidFill>
              </a:rPr>
              <a:t>Introduction to  OpenCV</a:t>
            </a:r>
            <a:endParaRPr sz="8000"/>
          </a:p>
        </p:txBody>
      </p:sp>
      <p:sp>
        <p:nvSpPr>
          <p:cNvPr id="145" name="Google Shape;145;p1"/>
          <p:cNvSpPr txBox="1"/>
          <p:nvPr/>
        </p:nvSpPr>
        <p:spPr>
          <a:xfrm>
            <a:off x="561650" y="5735000"/>
            <a:ext cx="7208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By Embedded Systems and Robotics Club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46" name="Google Shape;146;p1"/>
          <p:cNvGrpSpPr/>
          <p:nvPr/>
        </p:nvGrpSpPr>
        <p:grpSpPr>
          <a:xfrm>
            <a:off x="490537" y="0"/>
            <a:ext cx="11701388" cy="6857999"/>
            <a:chOff x="490537" y="0"/>
            <a:chExt cx="11701388" cy="6857999"/>
          </a:xfrm>
        </p:grpSpPr>
        <p:sp>
          <p:nvSpPr>
            <p:cNvPr id="147" name="Google Shape;147;p1"/>
            <p:cNvSpPr/>
            <p:nvPr/>
          </p:nvSpPr>
          <p:spPr>
            <a:xfrm>
              <a:off x="8429625" y="0"/>
              <a:ext cx="3762300" cy="3467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490537" y="490601"/>
              <a:ext cx="11147425" cy="0"/>
            </a:xfrm>
            <a:custGeom>
              <a:rect b="b" l="l" r="r" t="t"/>
              <a:pathLst>
                <a:path extrusionOk="0" h="120000" w="11147425">
                  <a:moveTo>
                    <a:pt x="0" y="0"/>
                  </a:moveTo>
                  <a:lnTo>
                    <a:pt x="11147107" y="0"/>
                  </a:lnTo>
                </a:path>
              </a:pathLst>
            </a:cu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429625" y="3467099"/>
              <a:ext cx="3762300" cy="3390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490537" y="6376987"/>
              <a:ext cx="11147425" cy="0"/>
            </a:xfrm>
            <a:custGeom>
              <a:rect b="b" l="l" r="r" t="t"/>
              <a:pathLst>
                <a:path extrusionOk="0" h="120000" w="11147425">
                  <a:moveTo>
                    <a:pt x="0" y="0"/>
                  </a:moveTo>
                  <a:lnTo>
                    <a:pt x="11147107" y="0"/>
                  </a:lnTo>
                </a:path>
              </a:pathLst>
            </a:cu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6a2b111ac2_4_1"/>
          <p:cNvSpPr txBox="1"/>
          <p:nvPr>
            <p:ph type="title"/>
          </p:nvPr>
        </p:nvSpPr>
        <p:spPr>
          <a:xfrm>
            <a:off x="561607" y="605150"/>
            <a:ext cx="11101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CMY Color Model</a:t>
            </a:r>
            <a:endParaRPr/>
          </a:p>
        </p:txBody>
      </p:sp>
      <p:pic>
        <p:nvPicPr>
          <p:cNvPr id="220" name="Google Shape;220;g16a2b111ac2_4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800" y="1436924"/>
            <a:ext cx="3984174" cy="38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6a2b111ac2_4_1"/>
          <p:cNvSpPr txBox="1"/>
          <p:nvPr/>
        </p:nvSpPr>
        <p:spPr>
          <a:xfrm>
            <a:off x="7764288" y="5565325"/>
            <a:ext cx="321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CMYK Model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2" name="Google Shape;222;g16a2b111ac2_4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200" y="1528087"/>
            <a:ext cx="3984175" cy="38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6a2b111ac2_4_1"/>
          <p:cNvSpPr txBox="1"/>
          <p:nvPr/>
        </p:nvSpPr>
        <p:spPr>
          <a:xfrm>
            <a:off x="1341675" y="5418350"/>
            <a:ext cx="321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RGB Model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a2b111ac2_4_5"/>
          <p:cNvSpPr txBox="1"/>
          <p:nvPr>
            <p:ph type="title"/>
          </p:nvPr>
        </p:nvSpPr>
        <p:spPr>
          <a:xfrm>
            <a:off x="513307" y="653450"/>
            <a:ext cx="111258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HSV (HSI) Color Model</a:t>
            </a:r>
            <a:endParaRPr/>
          </a:p>
        </p:txBody>
      </p:sp>
      <p:pic>
        <p:nvPicPr>
          <p:cNvPr id="229" name="Google Shape;229;g16a2b111ac2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1875" y="1603627"/>
            <a:ext cx="7188249" cy="43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/>
          <p:nvPr>
            <p:ph type="title"/>
          </p:nvPr>
        </p:nvSpPr>
        <p:spPr>
          <a:xfrm>
            <a:off x="561657" y="1068451"/>
            <a:ext cx="33063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300"/>
              <a:t>Reading  an image</a:t>
            </a:r>
            <a:endParaRPr sz="5300"/>
          </a:p>
        </p:txBody>
      </p:sp>
      <p:sp>
        <p:nvSpPr>
          <p:cNvPr id="235" name="Google Shape;235;p7"/>
          <p:cNvSpPr txBox="1"/>
          <p:nvPr/>
        </p:nvSpPr>
        <p:spPr>
          <a:xfrm>
            <a:off x="561657" y="3312731"/>
            <a:ext cx="3648000" cy="24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650">
            <a:spAutoFit/>
          </a:bodyPr>
          <a:lstStyle/>
          <a:p>
            <a:pPr indent="-111125" lvl="0" marL="98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•"/>
            </a:pPr>
            <a:r>
              <a:rPr b="0" i="0" lang="en-US" sz="185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cv2.imread()</a:t>
            </a:r>
            <a:endParaRPr b="0" i="0" sz="18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11125" lvl="0" marL="98425" marR="0" rtl="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•"/>
            </a:pPr>
            <a:r>
              <a:rPr b="0" i="0" lang="en-US" sz="185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cv2.imread_color</a:t>
            </a:r>
            <a:endParaRPr b="0" i="0" sz="18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11125" lvl="0" marL="98425" marR="0" rtl="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•"/>
            </a:pPr>
            <a:r>
              <a:rPr b="0" i="0" lang="en-US" sz="185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cv2.imread_grayscale</a:t>
            </a:r>
            <a:endParaRPr b="0" i="0" sz="18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11125" lvl="0" marL="98425" marR="0" rtl="0" algn="l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•"/>
            </a:pPr>
            <a:r>
              <a:rPr b="0" i="0" lang="en-US" sz="185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cv2.imread_unchanged</a:t>
            </a:r>
            <a:endParaRPr b="0" i="0" sz="18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11125" lvl="0" marL="12700" marR="5080" rtl="0" algn="l">
              <a:lnSpc>
                <a:spcPct val="94800"/>
              </a:lnSpc>
              <a:spcBef>
                <a:spcPts val="894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Char char="•"/>
            </a:pPr>
            <a:r>
              <a:rPr b="0" i="0" lang="en-US" sz="185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Instead of these three </a:t>
            </a:r>
            <a:r>
              <a:rPr b="0" i="0" lang="en-US" sz="18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ﬂ</a:t>
            </a:r>
            <a:r>
              <a:rPr b="0" i="0" lang="en-US" sz="185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ags, you  can simply pass integers 1, 0 or -1  respectively, with imread function.</a:t>
            </a:r>
            <a:endParaRPr b="0" i="0" sz="18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36" name="Google Shape;236;p7"/>
          <p:cNvGrpSpPr/>
          <p:nvPr/>
        </p:nvGrpSpPr>
        <p:grpSpPr>
          <a:xfrm>
            <a:off x="490537" y="485700"/>
            <a:ext cx="11147425" cy="5891351"/>
            <a:chOff x="490537" y="485700"/>
            <a:chExt cx="11147425" cy="5891351"/>
          </a:xfrm>
        </p:grpSpPr>
        <p:sp>
          <p:nvSpPr>
            <p:cNvPr id="237" name="Google Shape;237;p7"/>
            <p:cNvSpPr/>
            <p:nvPr/>
          </p:nvSpPr>
          <p:spPr>
            <a:xfrm>
              <a:off x="5038725" y="485700"/>
              <a:ext cx="6599100" cy="58866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90537" y="490601"/>
              <a:ext cx="11147425" cy="5886450"/>
            </a:xfrm>
            <a:custGeom>
              <a:rect b="b" l="l" r="r" t="t"/>
              <a:pathLst>
                <a:path extrusionOk="0" h="5886450" w="11147425">
                  <a:moveTo>
                    <a:pt x="0" y="0"/>
                  </a:moveTo>
                  <a:lnTo>
                    <a:pt x="11147107" y="0"/>
                  </a:lnTo>
                </a:path>
                <a:path extrusionOk="0" h="5886450" w="11147425">
                  <a:moveTo>
                    <a:pt x="0" y="5886386"/>
                  </a:moveTo>
                  <a:lnTo>
                    <a:pt x="11147107" y="5886386"/>
                  </a:ln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 txBox="1"/>
          <p:nvPr>
            <p:ph type="title"/>
          </p:nvPr>
        </p:nvSpPr>
        <p:spPr>
          <a:xfrm>
            <a:off x="561657" y="605155"/>
            <a:ext cx="1557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CODE</a:t>
            </a:r>
            <a:endParaRPr/>
          </a:p>
        </p:txBody>
      </p:sp>
      <p:sp>
        <p:nvSpPr>
          <p:cNvPr id="244" name="Google Shape;244;p8"/>
          <p:cNvSpPr txBox="1"/>
          <p:nvPr/>
        </p:nvSpPr>
        <p:spPr>
          <a:xfrm>
            <a:off x="561657" y="1313963"/>
            <a:ext cx="9532500" cy="4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875">
            <a:spAutoFit/>
          </a:bodyPr>
          <a:lstStyle/>
          <a:p>
            <a:pPr indent="-32448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"/>
              <a:buChar char="⮚"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GRAYSCALE.. FLAG=0</a:t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080" rtl="0" algn="l">
              <a:lnSpc>
                <a:spcPct val="119166"/>
              </a:lnSpc>
              <a:spcBef>
                <a:spcPts val="113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88AE2B"/>
                </a:solidFill>
                <a:latin typeface="Verdana"/>
                <a:ea typeface="Verdana"/>
                <a:cs typeface="Verdana"/>
                <a:sym typeface="Verdana"/>
              </a:rPr>
              <a:t>import cv2 img0=cv2.imread("C:/Users/Vaishali/Desktop/kakashi.jpg",0)  print("image has been read")</a:t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4485" lvl="0" marL="355600" marR="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"/>
              <a:buChar char="⮚"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BGR.. FLAG&gt;0</a:t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88AE2B"/>
                </a:solidFill>
                <a:latin typeface="Verdana"/>
                <a:ea typeface="Verdana"/>
                <a:cs typeface="Verdana"/>
                <a:sym typeface="Verdana"/>
              </a:rPr>
              <a:t>import cv2 img1=cv2.imread("C:/Users/Vaishali/Desktop/kakashi.jpg",1)</a:t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88AE2B"/>
                </a:solidFill>
                <a:latin typeface="Verdana"/>
                <a:ea typeface="Verdana"/>
                <a:cs typeface="Verdana"/>
                <a:sym typeface="Verdana"/>
              </a:rPr>
              <a:t>print("image has been read")</a:t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4485" lvl="0" marL="355600" marR="0" rtl="0" algn="l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"/>
              <a:buChar char="⮚"/>
            </a:pPr>
            <a:r>
              <a:rPr b="0" i="0" lang="en-US" sz="2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Unchanged.. FLAG&lt;0</a:t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88AE2B"/>
                </a:solidFill>
                <a:latin typeface="Verdana"/>
                <a:ea typeface="Verdana"/>
                <a:cs typeface="Verdana"/>
                <a:sym typeface="Verdana"/>
              </a:rPr>
              <a:t>import cv2 img2=cv2.imread("C:/Users/Vaishali/Desktop/kakashi.jpg",1)</a:t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88AE2B"/>
                </a:solidFill>
                <a:latin typeface="Verdana"/>
                <a:ea typeface="Verdana"/>
                <a:cs typeface="Verdana"/>
                <a:sym typeface="Verdana"/>
              </a:rPr>
              <a:t>print("image has been read")</a:t>
            </a:r>
            <a:endParaRPr b="0" i="0" sz="21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/>
          <p:nvPr>
            <p:ph type="title"/>
          </p:nvPr>
        </p:nvSpPr>
        <p:spPr>
          <a:xfrm>
            <a:off x="561646" y="1004875"/>
            <a:ext cx="6016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Display an Image</a:t>
            </a:r>
            <a:endParaRPr/>
          </a:p>
        </p:txBody>
      </p:sp>
      <p:sp>
        <p:nvSpPr>
          <p:cNvPr id="250" name="Google Shape;250;p9"/>
          <p:cNvSpPr txBox="1"/>
          <p:nvPr/>
        </p:nvSpPr>
        <p:spPr>
          <a:xfrm>
            <a:off x="780507" y="1714582"/>
            <a:ext cx="51840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2085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88AE2B"/>
                </a:solidFill>
                <a:latin typeface="Verdana"/>
                <a:ea typeface="Verdana"/>
                <a:cs typeface="Verdana"/>
                <a:sym typeface="Verdana"/>
              </a:rPr>
              <a:t>cv2.imshow()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Arial"/>
              <a:buNone/>
            </a:pPr>
            <a:r>
              <a:t/>
            </a:r>
            <a:endParaRPr b="0" i="0" sz="39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2085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Arguments: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508633" marR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FRAME,IMAGE_NAME.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Arial"/>
              <a:buNone/>
            </a:pPr>
            <a:r>
              <a:t/>
            </a:r>
            <a:endParaRPr b="0" i="0" sz="39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20013" lvl="0" marL="1200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Pseudocode: </a:t>
            </a:r>
            <a:r>
              <a:rPr b="0" i="0" lang="en-US" sz="2400" u="none" cap="none" strike="noStrike">
                <a:solidFill>
                  <a:srgbClr val="88AE2B"/>
                </a:solidFill>
                <a:latin typeface="Verdana"/>
                <a:ea typeface="Verdana"/>
                <a:cs typeface="Verdana"/>
                <a:sym typeface="Verdana"/>
              </a:rPr>
              <a:t>cv2.imshow("Emr",img)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737485" marR="64135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Name of frame in which  img image will appear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3253290" y="4990700"/>
            <a:ext cx="76200" cy="461645"/>
          </a:xfrm>
          <a:custGeom>
            <a:rect b="b" l="l" r="r" t="t"/>
            <a:pathLst>
              <a:path extrusionOk="0" h="461645" w="76200">
                <a:moveTo>
                  <a:pt x="47672" y="76072"/>
                </a:moveTo>
                <a:lnTo>
                  <a:pt x="28622" y="76326"/>
                </a:lnTo>
                <a:lnTo>
                  <a:pt x="33909" y="461518"/>
                </a:lnTo>
                <a:lnTo>
                  <a:pt x="52959" y="461263"/>
                </a:lnTo>
                <a:lnTo>
                  <a:pt x="47672" y="76072"/>
                </a:lnTo>
                <a:close/>
              </a:path>
              <a:path extrusionOk="0" h="461645" w="76200">
                <a:moveTo>
                  <a:pt x="37084" y="0"/>
                </a:moveTo>
                <a:lnTo>
                  <a:pt x="0" y="76707"/>
                </a:lnTo>
                <a:lnTo>
                  <a:pt x="28622" y="76326"/>
                </a:lnTo>
                <a:lnTo>
                  <a:pt x="28448" y="63626"/>
                </a:lnTo>
                <a:lnTo>
                  <a:pt x="47498" y="63373"/>
                </a:lnTo>
                <a:lnTo>
                  <a:pt x="69833" y="63373"/>
                </a:lnTo>
                <a:lnTo>
                  <a:pt x="37084" y="0"/>
                </a:lnTo>
                <a:close/>
              </a:path>
              <a:path extrusionOk="0" h="461645" w="76200">
                <a:moveTo>
                  <a:pt x="47498" y="63373"/>
                </a:moveTo>
                <a:lnTo>
                  <a:pt x="28448" y="63626"/>
                </a:lnTo>
                <a:lnTo>
                  <a:pt x="28622" y="76326"/>
                </a:lnTo>
                <a:lnTo>
                  <a:pt x="47672" y="76072"/>
                </a:lnTo>
                <a:lnTo>
                  <a:pt x="47498" y="63373"/>
                </a:lnTo>
                <a:close/>
              </a:path>
              <a:path extrusionOk="0" h="461645" w="76200">
                <a:moveTo>
                  <a:pt x="69833" y="63373"/>
                </a:moveTo>
                <a:lnTo>
                  <a:pt x="47498" y="63373"/>
                </a:lnTo>
                <a:lnTo>
                  <a:pt x="47672" y="76072"/>
                </a:lnTo>
                <a:lnTo>
                  <a:pt x="76200" y="75692"/>
                </a:lnTo>
                <a:lnTo>
                  <a:pt x="69833" y="63373"/>
                </a:lnTo>
                <a:close/>
              </a:path>
            </a:pathLst>
          </a:custGeom>
          <a:solidFill>
            <a:srgbClr val="CF46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 txBox="1"/>
          <p:nvPr/>
        </p:nvSpPr>
        <p:spPr>
          <a:xfrm>
            <a:off x="561650" y="918050"/>
            <a:ext cx="49830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62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Arial"/>
              <a:buNone/>
            </a:pPr>
            <a:r>
              <a:rPr b="0" i="0" lang="en-US" sz="395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Display an Image</a:t>
            </a:r>
            <a:endParaRPr b="0" i="0" sz="39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72085" lvl="0" marL="18415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88AE2B"/>
                </a:solidFill>
                <a:latin typeface="Verdana"/>
                <a:ea typeface="Verdana"/>
                <a:cs typeface="Verdana"/>
                <a:sym typeface="Verdana"/>
              </a:rPr>
              <a:t>cv2.imshow()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7" name="Google Shape;257;p10"/>
          <p:cNvSpPr txBox="1"/>
          <p:nvPr/>
        </p:nvSpPr>
        <p:spPr>
          <a:xfrm>
            <a:off x="561657" y="2211890"/>
            <a:ext cx="51840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3500">
            <a:spAutoFit/>
          </a:bodyPr>
          <a:lstStyle/>
          <a:p>
            <a:pPr indent="-172085" lvl="0" marL="184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Arguments: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508633" marR="0" rtl="0" algn="l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FRAME,IMAGE_NAME.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Arial"/>
              <a:buNone/>
            </a:pPr>
            <a:r>
              <a:t/>
            </a:r>
            <a:endParaRPr b="0" i="0" sz="39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20013" lvl="0" marL="1200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Pseudocode: </a:t>
            </a:r>
            <a:r>
              <a:rPr b="0" i="0" lang="en-US" sz="2400" u="none" cap="none" strike="noStrike">
                <a:solidFill>
                  <a:srgbClr val="88AE2B"/>
                </a:solidFill>
                <a:latin typeface="Verdana"/>
                <a:ea typeface="Verdana"/>
                <a:cs typeface="Verdana"/>
                <a:sym typeface="Verdana"/>
              </a:rPr>
              <a:t>cv2.imshow("Emr",img)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2737485" marR="64135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Name of frame in which  img image will appear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8" name="Google Shape;258;p10"/>
          <p:cNvSpPr txBox="1"/>
          <p:nvPr>
            <p:ph type="title"/>
          </p:nvPr>
        </p:nvSpPr>
        <p:spPr>
          <a:xfrm>
            <a:off x="6328805" y="1053200"/>
            <a:ext cx="48093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Save an Image</a:t>
            </a:r>
            <a:endParaRPr/>
          </a:p>
        </p:txBody>
      </p:sp>
      <p:sp>
        <p:nvSpPr>
          <p:cNvPr id="259" name="Google Shape;259;p10"/>
          <p:cNvSpPr txBox="1"/>
          <p:nvPr/>
        </p:nvSpPr>
        <p:spPr>
          <a:xfrm>
            <a:off x="6586219" y="1753869"/>
            <a:ext cx="52158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200025" lvl="0" marL="212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Char char="•"/>
            </a:pPr>
            <a:r>
              <a:rPr b="0" i="0" lang="en-US" sz="2400" u="none" cap="none" strike="noStrike">
                <a:solidFill>
                  <a:srgbClr val="88AE2B"/>
                </a:solidFill>
                <a:latin typeface="Verdana"/>
                <a:ea typeface="Verdana"/>
                <a:cs typeface="Verdana"/>
                <a:sym typeface="Verdana"/>
              </a:rPr>
              <a:t>cv2.imwrite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12725" lvl="0" marL="212725" marR="229233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Arguments:  IMAGE,SAVEAS_IMAGE_NAME.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3535" lvl="0" marL="355600" marR="0" rtl="0" algn="l">
              <a:lnSpc>
                <a:spcPct val="1185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Pseudocode: </a:t>
            </a:r>
            <a:r>
              <a:rPr b="0" i="0" lang="en-US" sz="2000" u="none" cap="none" strike="noStrike">
                <a:solidFill>
                  <a:srgbClr val="88AE2B"/>
                </a:solidFill>
                <a:latin typeface="Verdana"/>
                <a:ea typeface="Verdana"/>
                <a:cs typeface="Verdana"/>
                <a:sym typeface="Verdana"/>
              </a:rPr>
              <a:t>cv2.imwrite(‘Emr.jpg',img0)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3049015" y="4629150"/>
            <a:ext cx="76200" cy="461645"/>
          </a:xfrm>
          <a:custGeom>
            <a:rect b="b" l="l" r="r" t="t"/>
            <a:pathLst>
              <a:path extrusionOk="0" h="461645" w="76200">
                <a:moveTo>
                  <a:pt x="47672" y="76072"/>
                </a:moveTo>
                <a:lnTo>
                  <a:pt x="28622" y="76326"/>
                </a:lnTo>
                <a:lnTo>
                  <a:pt x="33909" y="461518"/>
                </a:lnTo>
                <a:lnTo>
                  <a:pt x="52959" y="461263"/>
                </a:lnTo>
                <a:lnTo>
                  <a:pt x="47672" y="76072"/>
                </a:lnTo>
                <a:close/>
              </a:path>
              <a:path extrusionOk="0" h="461645" w="76200">
                <a:moveTo>
                  <a:pt x="37084" y="0"/>
                </a:moveTo>
                <a:lnTo>
                  <a:pt x="0" y="76707"/>
                </a:lnTo>
                <a:lnTo>
                  <a:pt x="28622" y="76326"/>
                </a:lnTo>
                <a:lnTo>
                  <a:pt x="28448" y="63626"/>
                </a:lnTo>
                <a:lnTo>
                  <a:pt x="47498" y="63373"/>
                </a:lnTo>
                <a:lnTo>
                  <a:pt x="69833" y="63373"/>
                </a:lnTo>
                <a:lnTo>
                  <a:pt x="37084" y="0"/>
                </a:lnTo>
                <a:close/>
              </a:path>
              <a:path extrusionOk="0" h="461645" w="76200">
                <a:moveTo>
                  <a:pt x="47498" y="63373"/>
                </a:moveTo>
                <a:lnTo>
                  <a:pt x="28448" y="63626"/>
                </a:lnTo>
                <a:lnTo>
                  <a:pt x="28622" y="76326"/>
                </a:lnTo>
                <a:lnTo>
                  <a:pt x="47672" y="76072"/>
                </a:lnTo>
                <a:lnTo>
                  <a:pt x="47498" y="63373"/>
                </a:lnTo>
                <a:close/>
              </a:path>
              <a:path extrusionOk="0" h="461645" w="76200">
                <a:moveTo>
                  <a:pt x="69833" y="63373"/>
                </a:moveTo>
                <a:lnTo>
                  <a:pt x="47498" y="63373"/>
                </a:lnTo>
                <a:lnTo>
                  <a:pt x="47672" y="76072"/>
                </a:lnTo>
                <a:lnTo>
                  <a:pt x="76200" y="75692"/>
                </a:lnTo>
                <a:lnTo>
                  <a:pt x="69833" y="63373"/>
                </a:lnTo>
                <a:close/>
              </a:path>
            </a:pathLst>
          </a:custGeom>
          <a:solidFill>
            <a:srgbClr val="CF46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"/>
          <p:cNvSpPr txBox="1"/>
          <p:nvPr>
            <p:ph type="title"/>
          </p:nvPr>
        </p:nvSpPr>
        <p:spPr>
          <a:xfrm>
            <a:off x="561648" y="1004875"/>
            <a:ext cx="2149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waitkey</a:t>
            </a:r>
            <a:endParaRPr/>
          </a:p>
        </p:txBody>
      </p:sp>
      <p:sp>
        <p:nvSpPr>
          <p:cNvPr id="266" name="Google Shape;266;p11"/>
          <p:cNvSpPr txBox="1"/>
          <p:nvPr>
            <p:ph idx="1" type="body"/>
          </p:nvPr>
        </p:nvSpPr>
        <p:spPr>
          <a:xfrm>
            <a:off x="561657" y="1629280"/>
            <a:ext cx="9929400" cy="3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2700">
            <a:spAutoFit/>
          </a:bodyPr>
          <a:lstStyle/>
          <a:p>
            <a:pPr indent="-248283" lvl="0" marL="260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AE2B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88AE2B"/>
                </a:solidFill>
              </a:rPr>
              <a:t>cv2.waitKey</a:t>
            </a:r>
            <a:r>
              <a:rPr lang="en-US"/>
              <a:t>(milliseconds)</a:t>
            </a:r>
            <a:endParaRPr/>
          </a:p>
          <a:p>
            <a:pPr indent="0" lvl="0" marL="12700" marR="14603" rtl="0" algn="l">
              <a:lnSpc>
                <a:spcPct val="100800"/>
              </a:lnSpc>
              <a:spcBef>
                <a:spcPts val="925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function waits for speci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ﬁ</a:t>
            </a:r>
            <a:r>
              <a:rPr lang="en-US"/>
              <a:t>ed milliseconds for any keyboard event. If you  press any key in that time, the program continues. If 0 is passed, it waits  inde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ﬁ</a:t>
            </a:r>
            <a:r>
              <a:rPr lang="en-US"/>
              <a:t>nitely for a key stroke. It can also be set to detect speci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ﬁ</a:t>
            </a:r>
            <a:r>
              <a:rPr lang="en-US"/>
              <a:t>c key strokes  like, if key a is pressed</a:t>
            </a:r>
            <a:endParaRPr/>
          </a:p>
          <a:p>
            <a:pPr indent="-12700" lvl="0" marL="12700" marR="262255" rtl="0" algn="l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rgbClr val="88AE2B"/>
              </a:buClr>
              <a:buSzPts val="2400"/>
              <a:buFont typeface="Arial"/>
              <a:buChar char="•"/>
            </a:pPr>
            <a:r>
              <a:rPr lang="en-US">
                <a:solidFill>
                  <a:srgbClr val="88AE2B"/>
                </a:solidFill>
              </a:rPr>
              <a:t>cv2.destroyAllWindows() </a:t>
            </a:r>
            <a:r>
              <a:rPr lang="en-US"/>
              <a:t>:simply destroys all the windows we created.  If you want to destroy any speci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ﬁ</a:t>
            </a:r>
            <a:r>
              <a:rPr lang="en-US"/>
              <a:t>c window, use the function</a:t>
            </a:r>
            <a:endParaRPr/>
          </a:p>
          <a:p>
            <a:pPr indent="0" lvl="0" marL="12700" marR="5080" rtl="0" algn="l">
              <a:lnSpc>
                <a:spcPct val="11875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88AE2B"/>
                </a:solidFill>
              </a:rPr>
              <a:t>cv2.destroyWindow(image) </a:t>
            </a:r>
            <a:r>
              <a:rPr lang="en-US"/>
              <a:t>where you pass the exact window name as the  argument.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843a506a21_0_83"/>
          <p:cNvSpPr txBox="1"/>
          <p:nvPr>
            <p:ph type="title"/>
          </p:nvPr>
        </p:nvSpPr>
        <p:spPr>
          <a:xfrm>
            <a:off x="561607" y="605150"/>
            <a:ext cx="110724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Reading Images (Code)</a:t>
            </a:r>
            <a:endParaRPr/>
          </a:p>
        </p:txBody>
      </p:sp>
      <p:pic>
        <p:nvPicPr>
          <p:cNvPr id="272" name="Google Shape;272;g1843a506a21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613" y="1637800"/>
            <a:ext cx="10474774" cy="39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561648" y="919150"/>
            <a:ext cx="49101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0" lvl="0" marL="12700" marR="5080" rtl="0" algn="l">
              <a:lnSpc>
                <a:spcPct val="10923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350"/>
              <a:t>Capturing a  video</a:t>
            </a:r>
            <a:endParaRPr sz="5350"/>
          </a:p>
        </p:txBody>
      </p:sp>
      <p:sp>
        <p:nvSpPr>
          <p:cNvPr id="278" name="Google Shape;278;p13"/>
          <p:cNvSpPr/>
          <p:nvPr/>
        </p:nvSpPr>
        <p:spPr>
          <a:xfrm>
            <a:off x="490537" y="490601"/>
            <a:ext cx="11147425" cy="0"/>
          </a:xfrm>
          <a:custGeom>
            <a:rect b="b" l="l" r="r" t="t"/>
            <a:pathLst>
              <a:path extrusionOk="0" h="120000" w="11147425">
                <a:moveTo>
                  <a:pt x="0" y="0"/>
                </a:moveTo>
                <a:lnTo>
                  <a:pt x="11147107" y="0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13"/>
          <p:cNvGrpSpPr/>
          <p:nvPr/>
        </p:nvGrpSpPr>
        <p:grpSpPr>
          <a:xfrm>
            <a:off x="433387" y="2948051"/>
            <a:ext cx="11204575" cy="3428936"/>
            <a:chOff x="433387" y="2948051"/>
            <a:chExt cx="11204575" cy="3428936"/>
          </a:xfrm>
        </p:grpSpPr>
        <p:sp>
          <p:nvSpPr>
            <p:cNvPr id="280" name="Google Shape;280;p13"/>
            <p:cNvSpPr/>
            <p:nvPr/>
          </p:nvSpPr>
          <p:spPr>
            <a:xfrm>
              <a:off x="433387" y="2948051"/>
              <a:ext cx="11147425" cy="0"/>
            </a:xfrm>
            <a:custGeom>
              <a:rect b="b" l="l" r="r" t="t"/>
              <a:pathLst>
                <a:path extrusionOk="0" h="120000" w="11147425">
                  <a:moveTo>
                    <a:pt x="0" y="0"/>
                  </a:moveTo>
                  <a:lnTo>
                    <a:pt x="11147107" y="0"/>
                  </a:ln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257300" y="3000375"/>
              <a:ext cx="3886200" cy="3352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490537" y="6376987"/>
              <a:ext cx="11147425" cy="0"/>
            </a:xfrm>
            <a:custGeom>
              <a:rect b="b" l="l" r="r" t="t"/>
              <a:pathLst>
                <a:path extrusionOk="0" h="120000" w="11147425">
                  <a:moveTo>
                    <a:pt x="0" y="0"/>
                  </a:moveTo>
                  <a:lnTo>
                    <a:pt x="11147107" y="0"/>
                  </a:ln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13"/>
          <p:cNvSpPr/>
          <p:nvPr/>
        </p:nvSpPr>
        <p:spPr>
          <a:xfrm>
            <a:off x="6057900" y="666750"/>
            <a:ext cx="5467500" cy="2152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 txBox="1"/>
          <p:nvPr>
            <p:ph type="title"/>
          </p:nvPr>
        </p:nvSpPr>
        <p:spPr>
          <a:xfrm>
            <a:off x="7142226" y="775588"/>
            <a:ext cx="4659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Color formats of an Image</a:t>
            </a:r>
            <a:endParaRPr sz="3200"/>
          </a:p>
        </p:txBody>
      </p:sp>
      <p:sp>
        <p:nvSpPr>
          <p:cNvPr id="289" name="Google Shape;289;p21"/>
          <p:cNvSpPr/>
          <p:nvPr/>
        </p:nvSpPr>
        <p:spPr>
          <a:xfrm>
            <a:off x="490537" y="490601"/>
            <a:ext cx="11147425" cy="0"/>
          </a:xfrm>
          <a:custGeom>
            <a:rect b="b" l="l" r="r" t="t"/>
            <a:pathLst>
              <a:path extrusionOk="0" h="120000" w="11147425">
                <a:moveTo>
                  <a:pt x="0" y="0"/>
                </a:moveTo>
                <a:lnTo>
                  <a:pt x="11147107" y="0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409575" y="581025"/>
            <a:ext cx="6591300" cy="278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352425" y="3429000"/>
            <a:ext cx="6705600" cy="2876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490537" y="6376987"/>
            <a:ext cx="11147425" cy="0"/>
          </a:xfrm>
          <a:custGeom>
            <a:rect b="b" l="l" r="r" t="t"/>
            <a:pathLst>
              <a:path extrusionOk="0" h="120000" w="11147425">
                <a:moveTo>
                  <a:pt x="0" y="0"/>
                </a:moveTo>
                <a:lnTo>
                  <a:pt x="11147107" y="0"/>
                </a:lnTo>
              </a:path>
            </a:pathLst>
          </a:cu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>
            <p:ph type="title"/>
          </p:nvPr>
        </p:nvSpPr>
        <p:spPr>
          <a:xfrm>
            <a:off x="561644" y="702950"/>
            <a:ext cx="6661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Basics of Numpy</a:t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561657" y="1461198"/>
            <a:ext cx="100725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283845" rtl="0" algn="l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python, we do not have built-in support for the array data type. We can create  intrinsic numpy arrays like arrange, ones, zeros, etc.</a:t>
            </a:r>
            <a:endParaRPr b="0" i="0" sz="19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080" rtl="0" algn="l">
              <a:lnSpc>
                <a:spcPct val="101899"/>
              </a:lnSpc>
              <a:spcBef>
                <a:spcPts val="105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 Creation: </a:t>
            </a:r>
            <a:r>
              <a:rPr b="0" i="0" lang="en-US" sz="195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Numpy provides us with several built-in functions to create and  work with arrays from scratch. A typical numpy array function for creating an array  looks something like this:</a:t>
            </a:r>
            <a:endParaRPr b="0" i="0" sz="195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3825650" y="3129800"/>
            <a:ext cx="7394700" cy="3068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82f3bbe03a_0_214"/>
          <p:cNvSpPr txBox="1"/>
          <p:nvPr>
            <p:ph type="ctrTitle"/>
          </p:nvPr>
        </p:nvSpPr>
        <p:spPr>
          <a:xfrm>
            <a:off x="972600" y="1763267"/>
            <a:ext cx="10250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/>
              <a:t>Thresholding</a:t>
            </a:r>
            <a:endParaRPr/>
          </a:p>
        </p:txBody>
      </p:sp>
      <p:sp>
        <p:nvSpPr>
          <p:cNvPr id="298" name="Google Shape;298;g182f3bbe03a_0_214"/>
          <p:cNvSpPr txBox="1"/>
          <p:nvPr>
            <p:ph idx="1" type="subTitle"/>
          </p:nvPr>
        </p:nvSpPr>
        <p:spPr>
          <a:xfrm>
            <a:off x="970600" y="2978133"/>
            <a:ext cx="10520700" cy="23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2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sz="2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Image thresholding is a simple form of image segmentation. It is </a:t>
            </a:r>
            <a:r>
              <a:rPr b="1"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way to create a binary image  from a grayscale or full-colour image</a:t>
            </a:r>
            <a:r>
              <a:rPr lang="en-US" sz="27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This is typically done in order to separate "object" or  foreground pixels from background pixels to aid in image processing.</a:t>
            </a:r>
            <a:endParaRPr sz="27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82f3bbe03a_0_219"/>
          <p:cNvSpPr txBox="1"/>
          <p:nvPr>
            <p:ph idx="1" type="subTitle"/>
          </p:nvPr>
        </p:nvSpPr>
        <p:spPr>
          <a:xfrm>
            <a:off x="944275" y="1785175"/>
            <a:ext cx="10520700" cy="372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en-US" sz="27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cv2.threshold(src, thresh, maxval, type)</a:t>
            </a:r>
            <a:r>
              <a:rPr lang="en-US" sz="27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7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12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b="1" lang="en-US" sz="19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Parameters</a:t>
            </a:r>
            <a:r>
              <a:rPr lang="en-US" sz="19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19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12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9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1900">
                <a:solidFill>
                  <a:srgbClr val="6020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src: </a:t>
            </a:r>
            <a:r>
              <a:rPr lang="en-US" sz="1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 image</a:t>
            </a:r>
            <a:endParaRPr sz="1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1900">
                <a:solidFill>
                  <a:srgbClr val="6020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thresh: </a:t>
            </a:r>
            <a:r>
              <a:rPr lang="en-US" sz="1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threshold value.</a:t>
            </a:r>
            <a:endParaRPr sz="1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1900">
                <a:solidFill>
                  <a:srgbClr val="6020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maxval: </a:t>
            </a:r>
            <a:r>
              <a:rPr lang="en-US" sz="1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maximum value to use with the </a:t>
            </a:r>
            <a:r>
              <a:rPr b="1" lang="en-US" sz="1900">
                <a:solidFill>
                  <a:srgbClr val="3D578C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THRESH_BINARY</a:t>
            </a:r>
            <a:r>
              <a:rPr lang="en-US" sz="1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1900">
                <a:solidFill>
                  <a:srgbClr val="3D578C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THRESH_BINARY_INV</a:t>
            </a:r>
            <a:r>
              <a:rPr lang="en-US" sz="1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thresholding types.</a:t>
            </a:r>
            <a:endParaRPr sz="1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1900">
                <a:solidFill>
                  <a:srgbClr val="6020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type: </a:t>
            </a:r>
            <a:r>
              <a:rPr lang="en-US" sz="1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thresholding type.</a:t>
            </a:r>
            <a:endParaRPr sz="1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19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Returns</a:t>
            </a:r>
            <a:r>
              <a:rPr lang="en-US" sz="19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19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12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9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1900">
                <a:solidFill>
                  <a:srgbClr val="6020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Thresh, thresh_img: </a:t>
            </a:r>
            <a:r>
              <a:rPr lang="en-US" sz="1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threshold value and thresholded image.</a:t>
            </a:r>
            <a:endParaRPr sz="19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27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82f3bbe03a_0_223"/>
          <p:cNvPicPr preferRelativeResize="0"/>
          <p:nvPr/>
        </p:nvPicPr>
        <p:blipFill rotWithShape="1">
          <a:blip r:embed="rId3">
            <a:alphaModFix amt="90000"/>
          </a:blip>
          <a:srcRect b="0" l="22149" r="22143" t="0"/>
          <a:stretch/>
        </p:blipFill>
        <p:spPr>
          <a:xfrm>
            <a:off x="7361267" y="1427567"/>
            <a:ext cx="3956700" cy="397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9" name="Google Shape;309;g182f3bbe03a_0_223"/>
          <p:cNvSpPr txBox="1"/>
          <p:nvPr>
            <p:ph type="title"/>
          </p:nvPr>
        </p:nvSpPr>
        <p:spPr>
          <a:xfrm>
            <a:off x="452767" y="1135867"/>
            <a:ext cx="6341700" cy="45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 u="sng">
                <a:solidFill>
                  <a:schemeClr val="dk2"/>
                </a:solidFill>
              </a:rPr>
              <a:t>Task</a:t>
            </a:r>
            <a:endParaRPr b="1" u="sng">
              <a:solidFill>
                <a:schemeClr val="dk2"/>
              </a:solidFill>
            </a:endParaRPr>
          </a:p>
          <a:p>
            <a:pPr indent="0" lvl="0" marL="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dk2"/>
                </a:solidFill>
              </a:rPr>
              <a:t>Try to apply thresholding without using cv2.threshold() function?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182f3bbe03a_0_228"/>
          <p:cNvPicPr preferRelativeResize="0"/>
          <p:nvPr/>
        </p:nvPicPr>
        <p:blipFill rotWithShape="1">
          <a:blip r:embed="rId3">
            <a:alphaModFix/>
          </a:blip>
          <a:srcRect b="0" l="15940" r="15940" t="0"/>
          <a:stretch/>
        </p:blipFill>
        <p:spPr>
          <a:xfrm>
            <a:off x="4517067" y="0"/>
            <a:ext cx="767493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82f3bbe03a_0_228"/>
          <p:cNvSpPr txBox="1"/>
          <p:nvPr>
            <p:ph type="ctrTitle"/>
          </p:nvPr>
        </p:nvSpPr>
        <p:spPr>
          <a:xfrm>
            <a:off x="431067" y="1030467"/>
            <a:ext cx="3605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B&amp;W filter using thresholding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/>
          <p:nvPr>
            <p:ph type="title"/>
          </p:nvPr>
        </p:nvSpPr>
        <p:spPr>
          <a:xfrm>
            <a:off x="561644" y="731775"/>
            <a:ext cx="63327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Array functions</a:t>
            </a:r>
            <a:endParaRPr/>
          </a:p>
        </p:txBody>
      </p:sp>
      <p:sp>
        <p:nvSpPr>
          <p:cNvPr id="163" name="Google Shape;163;p3"/>
          <p:cNvSpPr txBox="1"/>
          <p:nvPr/>
        </p:nvSpPr>
        <p:spPr>
          <a:xfrm>
            <a:off x="561657" y="1306258"/>
            <a:ext cx="8517300" cy="4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050">
            <a:spAutoFit/>
          </a:bodyPr>
          <a:lstStyle/>
          <a:p>
            <a:pPr indent="-330835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empty_array = np.empty([2,2], dtype = int)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#creates an array with random values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835" lvl="0" marL="355600" marR="0" rtl="0" algn="l">
              <a:lnSpc>
                <a:spcPct val="100000"/>
              </a:lnSpc>
              <a:spcBef>
                <a:spcPts val="99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zeros_array = np.zeros([2,2], dtype = int)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 creates an array with all zeros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835" lvl="0" marL="355600" marR="0" rtl="0" algn="l">
              <a:lnSpc>
                <a:spcPct val="100000"/>
              </a:lnSpc>
              <a:spcBef>
                <a:spcPts val="99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Identity=np.eye(3)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#3X3 identity matrix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835" lvl="0" marL="355600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np.reshape(a,4)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#reshaping array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835" lvl="0" marL="355600" marR="0" rtl="0" algn="l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&lt;Array_name&gt;.T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#Transpose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835" lvl="0" marL="355600" marR="0" rtl="0" algn="l">
              <a:lnSpc>
                <a:spcPct val="100000"/>
              </a:lnSpc>
              <a:spcBef>
                <a:spcPts val="107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Concatenation: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Example: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9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import numpy as np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69850" marR="5801995" rtl="0" algn="l">
              <a:lnSpc>
                <a:spcPct val="146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np.array([[1, 2], [3, 4]])  b = np.array([[5, 6]])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69850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print ("concatenated array vertically:", np.concatenate((a, b), axis=0))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print ("concatenated array horizontally:", np.concatenate((a, b), axis=None))</a:t>
            </a:r>
            <a:endParaRPr b="0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/>
          <p:nvPr>
            <p:ph type="title"/>
          </p:nvPr>
        </p:nvSpPr>
        <p:spPr>
          <a:xfrm>
            <a:off x="504204" y="515875"/>
            <a:ext cx="49677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Array functions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504195" y="1722825"/>
            <a:ext cx="2733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Insertion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8311531" y="1685600"/>
            <a:ext cx="1841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Deletion</a:t>
            </a:r>
            <a:endParaRPr b="0" i="0" sz="2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180975" y="2324100"/>
            <a:ext cx="6019800" cy="2552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6362700" y="2333625"/>
            <a:ext cx="5429400" cy="3163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/>
          <p:nvPr/>
        </p:nvSpPr>
        <p:spPr>
          <a:xfrm>
            <a:off x="4010025" y="485775"/>
            <a:ext cx="6734100" cy="587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 txBox="1"/>
          <p:nvPr>
            <p:ph type="title"/>
          </p:nvPr>
        </p:nvSpPr>
        <p:spPr>
          <a:xfrm>
            <a:off x="504190" y="515874"/>
            <a:ext cx="25674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Array Math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>
            <p:ph type="title"/>
          </p:nvPr>
        </p:nvSpPr>
        <p:spPr>
          <a:xfrm>
            <a:off x="561647" y="1004875"/>
            <a:ext cx="71088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Why? Array for images</a:t>
            </a:r>
            <a:endParaRPr/>
          </a:p>
        </p:txBody>
      </p:sp>
      <p:sp>
        <p:nvSpPr>
          <p:cNvPr id="184" name="Google Shape;184;p6"/>
          <p:cNvSpPr txBox="1"/>
          <p:nvPr/>
        </p:nvSpPr>
        <p:spPr>
          <a:xfrm>
            <a:off x="561657" y="1867471"/>
            <a:ext cx="102888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7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Actually , an image is an array, or a matrix, of square pixels (picture elements) arranged in columns and rows.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Example :-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3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7003415" rtl="0" algn="l">
              <a:lnSpc>
                <a:spcPct val="122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img = imread('assets/cat.jpg')  print(img.dtype, img.shape)</a:t>
            </a:r>
            <a:endParaRPr b="0" i="1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img_tinted = imresize(img_tinted, (300, 300))</a:t>
            </a:r>
            <a:endParaRPr b="0" i="1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5600065" rtl="0" algn="l">
              <a:lnSpc>
                <a:spcPct val="122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-US" sz="17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img_tinted = img * [1, 0.95, 0.9]  imsave('assets/cat_tinted.jpg', img_tinted)</a:t>
            </a:r>
            <a:endParaRPr b="0" i="1" sz="17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5800725" y="2847975"/>
            <a:ext cx="2362200" cy="302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9324975" y="3381375"/>
            <a:ext cx="2133600" cy="214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8243951" y="4214876"/>
            <a:ext cx="981075" cy="485775"/>
            <a:chOff x="8243951" y="4214876"/>
            <a:chExt cx="981075" cy="485775"/>
          </a:xfrm>
        </p:grpSpPr>
        <p:sp>
          <p:nvSpPr>
            <p:cNvPr id="188" name="Google Shape;188;p6"/>
            <p:cNvSpPr/>
            <p:nvPr/>
          </p:nvSpPr>
          <p:spPr>
            <a:xfrm>
              <a:off x="8243951" y="4214876"/>
              <a:ext cx="981075" cy="485775"/>
            </a:xfrm>
            <a:custGeom>
              <a:rect b="b" l="l" r="r" t="t"/>
              <a:pathLst>
                <a:path extrusionOk="0" h="485775" w="981075">
                  <a:moveTo>
                    <a:pt x="738124" y="0"/>
                  </a:moveTo>
                  <a:lnTo>
                    <a:pt x="738124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738124" y="364236"/>
                  </a:lnTo>
                  <a:lnTo>
                    <a:pt x="738124" y="485775"/>
                  </a:lnTo>
                  <a:lnTo>
                    <a:pt x="981075" y="242824"/>
                  </a:lnTo>
                  <a:lnTo>
                    <a:pt x="738124" y="0"/>
                  </a:lnTo>
                  <a:close/>
                </a:path>
              </a:pathLst>
            </a:custGeom>
            <a:solidFill>
              <a:srgbClr val="CF464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243951" y="4214876"/>
              <a:ext cx="981075" cy="485775"/>
            </a:xfrm>
            <a:custGeom>
              <a:rect b="b" l="l" r="r" t="t"/>
              <a:pathLst>
                <a:path extrusionOk="0" h="485775" w="981075">
                  <a:moveTo>
                    <a:pt x="0" y="121412"/>
                  </a:moveTo>
                  <a:lnTo>
                    <a:pt x="738124" y="121412"/>
                  </a:lnTo>
                  <a:lnTo>
                    <a:pt x="738124" y="0"/>
                  </a:lnTo>
                  <a:lnTo>
                    <a:pt x="981075" y="242824"/>
                  </a:lnTo>
                  <a:lnTo>
                    <a:pt x="738124" y="485775"/>
                  </a:lnTo>
                  <a:lnTo>
                    <a:pt x="738124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noFill/>
            <a:ln cap="flat" cmpd="sng" w="12700">
              <a:solidFill>
                <a:srgbClr val="9731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6"/>
          <p:cNvSpPr txBox="1"/>
          <p:nvPr/>
        </p:nvSpPr>
        <p:spPr>
          <a:xfrm>
            <a:off x="6186550" y="5928350"/>
            <a:ext cx="1976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Original Image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9034575" y="5654050"/>
            <a:ext cx="33438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5080" rtl="0" algn="l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Modified Image : Resized  and contrasted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336325388_0_139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8336325388_0_139"/>
          <p:cNvSpPr txBox="1"/>
          <p:nvPr>
            <p:ph type="title"/>
          </p:nvPr>
        </p:nvSpPr>
        <p:spPr>
          <a:xfrm>
            <a:off x="590125" y="328400"/>
            <a:ext cx="68667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What is an image ?</a:t>
            </a:r>
            <a:endParaRPr/>
          </a:p>
        </p:txBody>
      </p:sp>
      <p:pic>
        <p:nvPicPr>
          <p:cNvPr id="198" name="Google Shape;198;g18336325388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475" y="1708087"/>
            <a:ext cx="7410200" cy="42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8336325388_0_139"/>
          <p:cNvSpPr txBox="1"/>
          <p:nvPr/>
        </p:nvSpPr>
        <p:spPr>
          <a:xfrm>
            <a:off x="721175" y="2340425"/>
            <a:ext cx="3333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Image is just a 2D function f(x,y) where x and y are the horizontal and vertical coordinates of a pixel and f is the intensity of that pixel.</a:t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7b5c794802_1_7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0" y="0"/>
            <a:ext cx="4661635" cy="294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7b5c794802_1_7"/>
          <p:cNvPicPr preferRelativeResize="0"/>
          <p:nvPr/>
        </p:nvPicPr>
        <p:blipFill rotWithShape="1">
          <a:blip r:embed="rId4">
            <a:alphaModFix/>
          </a:blip>
          <a:srcRect b="0" l="3366" r="3366" t="0"/>
          <a:stretch/>
        </p:blipFill>
        <p:spPr>
          <a:xfrm>
            <a:off x="4661633" y="-3"/>
            <a:ext cx="7530368" cy="294592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7b5c794802_1_7"/>
          <p:cNvSpPr txBox="1"/>
          <p:nvPr>
            <p:ph type="title"/>
          </p:nvPr>
        </p:nvSpPr>
        <p:spPr>
          <a:xfrm>
            <a:off x="186200" y="3387317"/>
            <a:ext cx="415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Grayscale images</a:t>
            </a:r>
            <a:endParaRPr/>
          </a:p>
        </p:txBody>
      </p:sp>
      <p:sp>
        <p:nvSpPr>
          <p:cNvPr id="207" name="Google Shape;207;g17b5c794802_1_7"/>
          <p:cNvSpPr txBox="1"/>
          <p:nvPr>
            <p:ph idx="1" type="body"/>
          </p:nvPr>
        </p:nvSpPr>
        <p:spPr>
          <a:xfrm>
            <a:off x="4705600" y="3387333"/>
            <a:ext cx="70605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Each pixel having only one number representing the intensity of gray.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/>
              <a:t>For an 8 bit image Intensity range -&gt; [0,255]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rPr lang="en-US"/>
              <a:t>0 -&gt; black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rPr lang="en-US"/>
              <a:t>255 -&gt; white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275a94b7c_0_110"/>
          <p:cNvSpPr txBox="1"/>
          <p:nvPr>
            <p:ph type="title"/>
          </p:nvPr>
        </p:nvSpPr>
        <p:spPr>
          <a:xfrm>
            <a:off x="306925" y="320492"/>
            <a:ext cx="415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RGB Images</a:t>
            </a:r>
            <a:endParaRPr/>
          </a:p>
        </p:txBody>
      </p:sp>
      <p:pic>
        <p:nvPicPr>
          <p:cNvPr id="213" name="Google Shape;213;g18275a94b7c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500" y="2097300"/>
            <a:ext cx="8741548" cy="4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8275a94b7c_0_110"/>
          <p:cNvSpPr txBox="1"/>
          <p:nvPr/>
        </p:nvSpPr>
        <p:spPr>
          <a:xfrm>
            <a:off x="259425" y="1183250"/>
            <a:ext cx="1068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Image formed by addition of different intensities of red, blue and green components at every pixel.</a:t>
            </a:r>
            <a:endParaRPr b="0" i="0" sz="18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2022-10-26T12:16:15Z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2021-10-02T00:00:00Z</vt:filetime>
  </property>
  <property fmtid="{D5CDD505-2E9C-101B-9397-08002B2CF9AE}" pid="3" name="LastSaved">
    <vt:filetime>2022-10-26T00:00:00Z</vt:filetime>
  </property>
</Properties>
</file>